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26"/>
  </p:notesMasterIdLst>
  <p:handoutMasterIdLst>
    <p:handoutMasterId r:id="rId27"/>
  </p:handoutMasterIdLst>
  <p:sldIdLst>
    <p:sldId id="304" r:id="rId3"/>
    <p:sldId id="310" r:id="rId4"/>
    <p:sldId id="314" r:id="rId5"/>
    <p:sldId id="307" r:id="rId6"/>
    <p:sldId id="315" r:id="rId7"/>
    <p:sldId id="312" r:id="rId8"/>
    <p:sldId id="316" r:id="rId9"/>
    <p:sldId id="290" r:id="rId10"/>
    <p:sldId id="317" r:id="rId11"/>
    <p:sldId id="318" r:id="rId12"/>
    <p:sldId id="319" r:id="rId13"/>
    <p:sldId id="321" r:id="rId14"/>
    <p:sldId id="322" r:id="rId15"/>
    <p:sldId id="323" r:id="rId16"/>
    <p:sldId id="334" r:id="rId17"/>
    <p:sldId id="325" r:id="rId18"/>
    <p:sldId id="326" r:id="rId19"/>
    <p:sldId id="337" r:id="rId20"/>
    <p:sldId id="336" r:id="rId21"/>
    <p:sldId id="335" r:id="rId22"/>
    <p:sldId id="338" r:id="rId23"/>
    <p:sldId id="339" r:id="rId24"/>
    <p:sldId id="340" r:id="rId2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1C01"/>
    <a:srgbClr val="ED8587"/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98"/>
    <p:restoredTop sz="94631"/>
  </p:normalViewPr>
  <p:slideViewPr>
    <p:cSldViewPr snapToGrid="0" snapToObjects="1">
      <p:cViewPr>
        <p:scale>
          <a:sx n="130" d="100"/>
          <a:sy n="130" d="100"/>
        </p:scale>
        <p:origin x="1816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233D3AF-7857-7D40-A610-A77ECE9BEA0E}" type="datetimeFigureOut">
              <a:rPr lang="en-US" altLang="en-US"/>
              <a:pPr/>
              <a:t>10/19/16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1B26BE88-AC75-0749-84E3-FD7947E6A0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3796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7D4C0DD5-4BC8-AA49-B2E5-815162192803}" type="datetimeFigureOut">
              <a:rPr lang="en-US" altLang="en-US"/>
              <a:pPr/>
              <a:t>10/19/16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5AE6135-5E0F-A640-AEBB-DD2F4CFCF9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81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6135-5E0F-A640-AEBB-DD2F4CFCF9D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8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6135-5E0F-A640-AEBB-DD2F4CFCF9D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1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6135-5E0F-A640-AEBB-DD2F4CFCF9D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11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6135-5E0F-A640-AEBB-DD2F4CFCF9D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37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6135-5E0F-A640-AEBB-DD2F4CFCF9DF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469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22% of the energy in the US goes</a:t>
            </a:r>
            <a:r>
              <a:rPr lang="en-US" baseline="0" dirty="0" smtClean="0"/>
              <a:t> to manufacturing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6135-5E0F-A640-AEBB-DD2F4CFCF9DF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4710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994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885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960354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926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03954E88-94DD-D241-A1D0-173966F7D4FB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80960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13808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09169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09502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4807744"/>
            <a:ext cx="9155113" cy="3429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4882755"/>
            <a:ext cx="1817688" cy="1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9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9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900" cap="all" spc="225">
                <a:solidFill>
                  <a:srgbClr val="A4001D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900"/>
            </a:lvl1pPr>
          </a:lstStyle>
          <a:p>
            <a:pPr lvl="0"/>
            <a:r>
              <a:rPr lang="en-AU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111491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4807744"/>
            <a:ext cx="9155113" cy="3429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4882755"/>
            <a:ext cx="1817688" cy="1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9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9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900" cap="all" spc="225">
                <a:solidFill>
                  <a:srgbClr val="A4001D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900"/>
            </a:lvl1pPr>
          </a:lstStyle>
          <a:p>
            <a:pPr lvl="0"/>
            <a:r>
              <a:rPr lang="en-AU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4982496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7" y="359542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9" y="908687"/>
            <a:ext cx="3787775" cy="1823085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9" y="2840613"/>
            <a:ext cx="3781425" cy="1827114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7"/>
            <a:ext cx="3779838" cy="1823085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424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561021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9443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8188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3FD2CBEE-AB4A-E544-B4DA-3CF5FABFCD63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9629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4057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4966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3723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578455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D22533FA-EA67-0E41-A8E7-E2FEB681E9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114" r:id="rId9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668CDF90-ACC4-CF4A-8F1E-D8298074CB4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12" r:id="rId9"/>
    <p:sldLayoutId id="2147484113" r:id="rId10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22.png"/><Relationship Id="rId10" Type="http://schemas.openxmlformats.org/officeDocument/2006/relationships/image" Target="../media/image18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tiff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29.jpg"/><Relationship Id="rId8" Type="http://schemas.openxmlformats.org/officeDocument/2006/relationships/image" Target="../media/image30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3.jpeg"/><Relationship Id="rId5" Type="http://schemas.openxmlformats.org/officeDocument/2006/relationships/image" Target="../media/image34.jpg"/><Relationship Id="rId6" Type="http://schemas.openxmlformats.org/officeDocument/2006/relationships/image" Target="../media/image35.jpg"/><Relationship Id="rId7" Type="http://schemas.openxmlformats.org/officeDocument/2006/relationships/image" Target="../media/image36.jpg"/><Relationship Id="rId8" Type="http://schemas.openxmlformats.org/officeDocument/2006/relationships/image" Target="../media/image37.jpg"/><Relationship Id="rId9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4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4" Type="http://schemas.openxmlformats.org/officeDocument/2006/relationships/image" Target="../media/image46.tiff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tif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5" Type="http://schemas.openxmlformats.org/officeDocument/2006/relationships/image" Target="../media/image14.png"/><Relationship Id="rId10" Type="http://schemas.openxmlformats.org/officeDocument/2006/relationships/image" Target="../media/image4.tiff"/><Relationship Id="rId11" Type="http://schemas.openxmlformats.org/officeDocument/2006/relationships/image" Target="../media/image13.png"/><Relationship Id="rId9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r>
              <a:rPr lang="en-US" altLang="en-US" sz="3200" b="1" dirty="0" smtClean="0">
                <a:latin typeface="Arial" charset="0"/>
                <a:ea typeface="ＭＳ Ｐゴシック" charset="-128"/>
              </a:rPr>
              <a:t>Real-Time Machine Learning as a way to Optimize Civil and Mechanical Systems</a:t>
            </a:r>
            <a:endParaRPr lang="en-US" altLang="en-US" sz="3200" b="1" dirty="0">
              <a:latin typeface="Arial" charset="0"/>
              <a:ea typeface="ＭＳ Ｐゴシック" charset="-128"/>
            </a:endParaRPr>
          </a:p>
        </p:txBody>
      </p:sp>
      <p:sp>
        <p:nvSpPr>
          <p:cNvPr id="11266" name="Text Placeholder 2"/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/>
            <a:r>
              <a:rPr lang="en-US" altLang="en-US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Engineering Informatics Group</a:t>
            </a:r>
          </a:p>
          <a:p>
            <a:pPr marL="0" indent="0" eaLnBrk="1" hangingPunct="1"/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14</a:t>
            </a:r>
            <a:r>
              <a:rPr lang="en-US" altLang="en-US" baseline="30000" dirty="0" smtClean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th</a:t>
            </a:r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 October 2016</a:t>
            </a:r>
            <a:endParaRPr lang="en-US" altLang="en-US" dirty="0">
              <a:solidFill>
                <a:srgbClr val="595959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8229600" cy="46196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Max Ferguson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Detecting Anomalies: Overview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1" name="Content Placeholder 4"/>
          <p:cNvSpPr>
            <a:spLocks noGrp="1"/>
          </p:cNvSpPr>
          <p:nvPr>
            <p:ph sz="quarter" idx="10"/>
          </p:nvPr>
        </p:nvSpPr>
        <p:spPr>
          <a:xfrm>
            <a:off x="949325" y="4411681"/>
            <a:ext cx="6778830" cy="553368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Task: Detect when a sensor return unusual data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359" r="-181" b="14934"/>
          <a:stretch/>
        </p:blipFill>
        <p:spPr>
          <a:xfrm>
            <a:off x="949325" y="1012722"/>
            <a:ext cx="5854598" cy="3283549"/>
          </a:xfrm>
        </p:spPr>
      </p:pic>
    </p:spTree>
    <p:extLst>
      <p:ext uri="{BB962C8B-B14F-4D97-AF65-F5344CB8AC3E}">
        <p14:creationId xmlns:p14="http://schemas.microsoft.com/office/powerpoint/2010/main" val="10901364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Detecting Anomalies: Strategy</a:t>
            </a:r>
            <a:endParaRPr lang="en-US" dirty="0"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697649" y="1879288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en-US" sz="3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𝑢</m:t>
                          </m:r>
                        </m:sub>
                      </m:sSub>
                      <m:r>
                        <a:rPr lang="en-US" altLang="en-US" sz="3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)=</m:t>
                      </m:r>
                      <m:sSub>
                        <m:sSubPr>
                          <m:ctrlPr>
                            <a:rPr lang="en-US" altLang="en-US" sz="3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sz="3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altLang="en-US" sz="3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sSub>
                        <m:sSubPr>
                          <m:ctrlP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en-US" sz="3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 </m:t>
                              </m:r>
                              <m:r>
                                <a:rPr lang="en-US" altLang="en-US" sz="3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sz="3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3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𝑡</m:t>
                          </m:r>
                        </m:e>
                      </m:d>
                      <m:r>
                        <a:rPr lang="en-US" altLang="en-US" sz="3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en-US" sz="3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3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𝑡</m:t>
                          </m:r>
                        </m:e>
                      </m:d>
                      <m:r>
                        <a:rPr lang="en-US" altLang="en-US" sz="3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 …</m:t>
                      </m:r>
                      <m:sSub>
                        <m:sSubPr>
                          <m:ctrlP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en-US" sz="3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𝑛</m:t>
                          </m:r>
                        </m:sub>
                      </m:sSub>
                      <m:r>
                        <a:rPr lang="en-US" altLang="en-US" sz="3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))</m:t>
                      </m:r>
                    </m:oMath>
                  </m:oMathPara>
                </a14:m>
                <a:endParaRPr lang="en-US" altLang="en-US" sz="3000" dirty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697649" y="1879288"/>
                <a:ext cx="7747418" cy="55336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8"/>
          <a:stretch/>
        </p:blipFill>
        <p:spPr>
          <a:xfrm>
            <a:off x="3919157" y="2689328"/>
            <a:ext cx="2475011" cy="1333262"/>
          </a:xfrm>
          <a:prstGeom prst="rect">
            <a:avLst/>
          </a:prstGeom>
        </p:spPr>
      </p:pic>
      <p:cxnSp>
        <p:nvCxnSpPr>
          <p:cNvPr id="15" name="Curved Connector 14"/>
          <p:cNvCxnSpPr/>
          <p:nvPr/>
        </p:nvCxnSpPr>
        <p:spPr>
          <a:xfrm rot="10800000">
            <a:off x="3401961" y="2558511"/>
            <a:ext cx="517196" cy="79744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43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ea typeface="ＭＳ Ｐゴシック" charset="-128"/>
              </a:rPr>
              <a:t> Detecting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Anomalies: SVM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49325" y="1111434"/>
                <a:ext cx="4131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Calibri" panose="020F0502020204030204" pitchFamily="34" charset="0"/>
                  </a:rPr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200" b="1">
                            <a:solidFill>
                              <a:srgbClr val="3C45F6"/>
                            </a:solidFill>
                            <a:latin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>
                            <a:solidFill>
                              <a:srgbClr val="FF0000"/>
                            </a:solidFill>
                            <a:latin typeface="Cambria Math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Calibri" panose="020F0502020204030204" pitchFamily="34" charset="0"/>
                  </a:rPr>
                  <a:t> are on the marginal lines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25" y="1111434"/>
                <a:ext cx="4131840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49325" y="3327776"/>
            <a:ext cx="486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alibri" panose="020F0502020204030204" pitchFamily="34" charset="0"/>
              </a:rPr>
              <a:t>Reduces an optimization problem: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9325" y="2114980"/>
            <a:ext cx="2671001" cy="1014893"/>
            <a:chOff x="468334" y="1175654"/>
            <a:chExt cx="3561334" cy="13531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323458" y="1175654"/>
                  <a:ext cx="2706210" cy="13531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200" b="1">
                                    <a:latin typeface="Cambria Math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altLang="ko-KR" sz="1200" b="1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200">
                                    <a:latin typeface="Cambria Math"/>
                                  </a:rPr>
                                  <m:t>o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i="1">
                            <a:latin typeface="Cambria Math"/>
                            <a:ea typeface="Cambria Math"/>
                          </a:rPr>
                          <m:t>∙</m:t>
                        </m:r>
                        <m:f>
                          <m:fPr>
                            <m:ctrlPr>
                              <a:rPr lang="en-US" altLang="ko-KR" sz="1200" i="1"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2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altLang="ko-KR" sz="1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ko-KR" sz="1200" i="1">
                                <a:latin typeface="Cambria Math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1+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US" altLang="ko-KR" sz="1200" i="1">
                            <a:latin typeface="Cambria Math"/>
                            <a:ea typeface="Cambria Math"/>
                          </a:rPr>
                          <m:t>/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200" b="1" i="1">
                                <a:latin typeface="Cambria Math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2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altLang="ko-KR" sz="1200" dirty="0">
                    <a:ea typeface="Cambria Math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i="1"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2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3458" y="1175654"/>
                  <a:ext cx="2644763" cy="132260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468334" y="1255258"/>
              <a:ext cx="10460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Calibri" panose="020F0502020204030204" pitchFamily="34" charset="0"/>
                </a:rPr>
                <a:t>Width</a:t>
              </a:r>
              <a:endParaRPr lang="ko-KR" altLang="en-US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02882" y="1433930"/>
                <a:ext cx="16128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/>
                      </a:rPr>
                      <m:t>(+1)</m:t>
                    </m:r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2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 b="1">
                                <a:solidFill>
                                  <a:srgbClr val="3C45F6"/>
                                </a:solidFill>
                                <a:latin typeface="Cambria Math"/>
                              </a:rPr>
                              <m:t>+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/>
                          </a:rPr>
                          <m:t>+</m:t>
                        </m:r>
                        <m:r>
                          <a:rPr lang="en-US" altLang="ko-KR" sz="12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ko-KR" sz="1200" i="1">
                        <a:latin typeface="Cambria Math"/>
                      </a:rPr>
                      <m:t>=</m:t>
                    </m:r>
                    <m:r>
                      <a:rPr lang="en-US" altLang="ko-KR" sz="1200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882" y="1433930"/>
                <a:ext cx="1612814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01579" y="1746391"/>
                <a:ext cx="15983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/>
                      </a:rPr>
                      <m:t>(−1)</m:t>
                    </m:r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2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o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/>
                          </a:rPr>
                          <m:t>+</m:t>
                        </m:r>
                        <m:r>
                          <a:rPr lang="en-US" altLang="ko-KR" sz="12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ko-KR" sz="1200" i="1">
                        <a:latin typeface="Cambria Math"/>
                      </a:rPr>
                      <m:t>=</m:t>
                    </m:r>
                    <m:r>
                      <a:rPr lang="en-US" altLang="ko-KR" sz="1200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579" y="1746391"/>
                <a:ext cx="1598386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610432" y="3846962"/>
            <a:ext cx="3355881" cy="787635"/>
            <a:chOff x="4071266" y="3417326"/>
            <a:chExt cx="4474508" cy="1050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071266" y="3417326"/>
                  <a:ext cx="1430563" cy="5912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20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ko-KR" sz="1200" b="1" i="1">
                                    <a:latin typeface="Cambria Math"/>
                                  </a:rPr>
                                  <m:t>𝒘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ko-KR" sz="1200" i="1">
                                <a:latin typeface="Cambria Math"/>
                              </a:rPr>
                              <m:t>   </m:t>
                            </m:r>
                            <m:f>
                              <m:fPr>
                                <m:ctrlPr>
                                  <a:rPr lang="en-US" altLang="ko-KR" sz="12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2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2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sz="12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ko-KR" sz="1200" i="1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12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  <m:r>
                              <m:rPr>
                                <m:nor/>
                              </m:rPr>
                              <a:rPr lang="en-US" altLang="ko-KR" sz="1200" dirty="0">
                                <a:latin typeface="Calibri" panose="020F0502020204030204" pitchFamily="34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US" altLang="ko-KR" sz="12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266" y="3417326"/>
                  <a:ext cx="1407437" cy="56047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077201" y="4066455"/>
                  <a:ext cx="4468573" cy="401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/>
                          </a:rPr>
                          <m:t>s</m:t>
                        </m:r>
                        <m:r>
                          <a:rPr lang="en-US" altLang="ko-KR" sz="1200">
                            <a:latin typeface="Cambria Math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/>
                          </a:rPr>
                          <m:t>t</m:t>
                        </m:r>
                        <m:r>
                          <a:rPr lang="en-US" altLang="ko-KR" sz="1200">
                            <a:latin typeface="Cambria Math"/>
                          </a:rPr>
                          <m:t>.    </m:t>
                        </m:r>
                        <m:sSup>
                          <m:sSup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20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2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200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ko-KR" sz="12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sz="1200" i="1">
                                <a:latin typeface="Cambria Math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en-US" altLang="ko-KR" sz="1200" dirty="0">
                                <a:latin typeface="Calibri" panose="020F0502020204030204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ko-KR" sz="1200" i="1" dirty="0">
                            <a:latin typeface="Cambria Math"/>
                          </a:rPr>
                          <m:t>−1</m:t>
                        </m:r>
                        <m:r>
                          <a:rPr lang="en-US" altLang="ko-KR" sz="1200" i="1" dirty="0"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altLang="ko-KR" sz="1200" i="1" dirty="0">
                            <a:latin typeface="Cambria Math"/>
                          </a:rPr>
                          <m:t>0</m:t>
                        </m:r>
                        <m:r>
                          <a:rPr lang="en-US" altLang="ko-KR" sz="1200" i="1">
                            <a:latin typeface="Cambria Math"/>
                          </a:rPr>
                          <m:t>,  </m:t>
                        </m:r>
                        <m:r>
                          <a:rPr lang="en-US" altLang="ko-KR" sz="1200" i="1">
                            <a:latin typeface="Cambria Math"/>
                          </a:rPr>
                          <m:t>𝑖</m:t>
                        </m:r>
                        <m:r>
                          <a:rPr lang="en-US" altLang="ko-KR" sz="1200" i="1">
                            <a:latin typeface="Cambria Math"/>
                          </a:rPr>
                          <m:t>=1, …,</m:t>
                        </m:r>
                        <m:r>
                          <a:rPr lang="en-US" altLang="ko-KR" sz="1200" i="1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ko-KR" altLang="en-US" sz="12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Rectangle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200" y="4066455"/>
                  <a:ext cx="4406013" cy="3702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76667" b="-10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/>
          <p:cNvSpPr/>
          <p:nvPr/>
        </p:nvSpPr>
        <p:spPr>
          <a:xfrm>
            <a:off x="2610432" y="3749182"/>
            <a:ext cx="4224213" cy="9838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319137" y="3969738"/>
                <a:ext cx="1566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Calibri" panose="020F0502020204030204" pitchFamily="34" charset="0"/>
                  </a:rPr>
                  <a:t>Primal problem</a:t>
                </a:r>
              </a:p>
              <a:p>
                <a:r>
                  <a:rPr lang="en-US" altLang="ko-KR" sz="1200" dirty="0">
                    <a:latin typeface="Calibri" panose="020F0502020204030204" pitchFamily="34" charset="0"/>
                  </a:rPr>
                  <a:t>To find 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latin typeface="Cambria Math"/>
                      </a:rPr>
                      <m:t>𝒘</m:t>
                    </m:r>
                    <m:r>
                      <a:rPr lang="en-US" altLang="ko-KR" sz="1200" i="1">
                        <a:latin typeface="Cambria Math"/>
                      </a:rPr>
                      <m:t>,</m:t>
                    </m:r>
                    <m:r>
                      <a:rPr lang="en-US" altLang="ko-KR" sz="12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ko-KR" sz="12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137" y="3969738"/>
                <a:ext cx="1566174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068" y="1111434"/>
            <a:ext cx="2241593" cy="205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364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ns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5717" y="39328"/>
            <a:ext cx="6607278" cy="49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699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2345531" y="1538289"/>
            <a:ext cx="2215754" cy="926306"/>
          </a:xfrm>
        </p:spPr>
        <p:txBody>
          <a:bodyPr>
            <a:normAutofit fontScale="90000"/>
          </a:bodyPr>
          <a:lstStyle/>
          <a:p>
            <a:r>
              <a:rPr lang="en-US" altLang="en-US" sz="3000" dirty="0">
                <a:latin typeface="Arial" charset="0"/>
                <a:ea typeface="ＭＳ Ｐゴシック" charset="-128"/>
              </a:rPr>
              <a:t>Tool Condition Prediction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345531" y="2571750"/>
            <a:ext cx="2215754" cy="9334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Real-Time Machine Learning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47" y="1616274"/>
            <a:ext cx="1639913" cy="1639913"/>
          </a:xfrm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59437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03" y="699838"/>
            <a:ext cx="2006760" cy="1374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6700" y="2766959"/>
            <a:ext cx="2098990" cy="1180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88" y="709795"/>
            <a:ext cx="2857977" cy="28579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0825" y="4250900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Arial" charset="0"/>
              </a:rPr>
              <a:t>CNC Milling Machine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6876" y="4250900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Arial" charset="0"/>
              </a:rPr>
              <a:t>Google Cloud Platform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83373" y="209436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Arial" charset="0"/>
              </a:rPr>
              <a:t>Acceleration/Audio Sensor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643" y="3312463"/>
            <a:ext cx="1270591" cy="95294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7748938" y="1701393"/>
            <a:ext cx="0" cy="373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816564"/>
            <a:ext cx="1297634" cy="97322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7735417" y="2939201"/>
            <a:ext cx="0" cy="373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643" y="2074655"/>
            <a:ext cx="1270591" cy="95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74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Condition Monitoring: Defining Wear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859758" y="960536"/>
            <a:ext cx="5715874" cy="3758803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/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86" y="960535"/>
            <a:ext cx="1095254" cy="8214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86" y="1898356"/>
            <a:ext cx="1091734" cy="81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9" t="9858" r="406" b="5717"/>
          <a:stretch/>
        </p:blipFill>
        <p:spPr>
          <a:xfrm>
            <a:off x="1851499" y="2833538"/>
            <a:ext cx="1093808" cy="833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86" y="3831977"/>
            <a:ext cx="1089122" cy="816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r="662"/>
          <a:stretch/>
        </p:blipFill>
        <p:spPr>
          <a:xfrm>
            <a:off x="4945283" y="3820394"/>
            <a:ext cx="1041722" cy="824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9"/>
          <a:stretch/>
        </p:blipFill>
        <p:spPr>
          <a:xfrm>
            <a:off x="4929263" y="2839937"/>
            <a:ext cx="1057742" cy="8187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9"/>
          <a:stretch/>
        </p:blipFill>
        <p:spPr>
          <a:xfrm>
            <a:off x="4911901" y="1873325"/>
            <a:ext cx="1075104" cy="840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73" y="954694"/>
            <a:ext cx="1064698" cy="7985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55614" y="960535"/>
            <a:ext cx="813227" cy="813227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5614" y="1910328"/>
            <a:ext cx="813227" cy="813227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614" y="2839936"/>
            <a:ext cx="813227" cy="813227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55614" y="3831977"/>
            <a:ext cx="813227" cy="813227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23653" y="939991"/>
            <a:ext cx="813227" cy="813227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223653" y="1869598"/>
            <a:ext cx="813227" cy="813227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3653" y="2816626"/>
            <a:ext cx="813227" cy="813227"/>
          </a:xfrm>
          <a:prstGeom prst="rect">
            <a:avLst/>
          </a:prstGeom>
          <a:solidFill>
            <a:srgbClr val="B24324"/>
          </a:solidFill>
          <a:ln>
            <a:solidFill>
              <a:srgbClr val="B2432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23653" y="3820360"/>
            <a:ext cx="813227" cy="813227"/>
          </a:xfrm>
          <a:prstGeom prst="rect">
            <a:avLst/>
          </a:prstGeom>
          <a:solidFill>
            <a:srgbClr val="B2432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48045" y="119402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148842" y="21438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177928" y="30734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158052" y="407125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49421" y="118083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349420" y="21346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39111" y="30734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281402" y="407125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100</a:t>
            </a:r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712598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Condition Monitoring: Collecting Data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027432" y="1141215"/>
            <a:ext cx="2840831" cy="3607766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Vibration data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14313" indent="-214313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1000 Hz Sample Rate</a:t>
            </a:r>
          </a:p>
          <a:p>
            <a:pPr marL="214313" indent="-214313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3 Axis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00601" y="1131383"/>
            <a:ext cx="2834879" cy="3607767"/>
          </a:xfrm>
        </p:spPr>
        <p:txBody>
          <a:bodyPr>
            <a:noAutofit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Acoustic Data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14313" indent="-214313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ＭＳ Ｐゴシック" charset="-128"/>
              </a:rPr>
              <a:t>8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000 Hz Sample Rate</a:t>
            </a:r>
          </a:p>
          <a:p>
            <a:pPr marL="214313" indent="-214313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Single Channel</a:t>
            </a:r>
          </a:p>
        </p:txBody>
      </p:sp>
      <p:pic>
        <p:nvPicPr>
          <p:cNvPr id="16390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1624012"/>
            <a:ext cx="2508647" cy="163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5" y="1472015"/>
            <a:ext cx="2919279" cy="218945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1483640"/>
            <a:ext cx="2919278" cy="218945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27704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6" y="1376516"/>
            <a:ext cx="5740419" cy="3228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Condition Monitoring: </a:t>
            </a:r>
            <a:r>
              <a:rPr lang="en-US" dirty="0" smtClean="0"/>
              <a:t>Acceleration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29" y="3515766"/>
            <a:ext cx="1095254" cy="82144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909187" y="2957370"/>
            <a:ext cx="1213341" cy="0"/>
          </a:xfrm>
          <a:prstGeom prst="line">
            <a:avLst/>
          </a:prstGeom>
          <a:ln w="19050">
            <a:solidFill>
              <a:srgbClr val="CE1C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007508" y="3671824"/>
            <a:ext cx="108552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61" y="2520620"/>
            <a:ext cx="1089122" cy="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370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6" y="1376516"/>
            <a:ext cx="5740419" cy="3228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Condition Monitoring: </a:t>
            </a:r>
            <a:r>
              <a:rPr lang="en-US" dirty="0" smtClean="0"/>
              <a:t>Audio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29" y="3515766"/>
            <a:ext cx="1095254" cy="82144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230762" y="2937706"/>
            <a:ext cx="1891763" cy="0"/>
          </a:xfrm>
          <a:prstGeom prst="line">
            <a:avLst/>
          </a:prstGeom>
          <a:ln w="19050">
            <a:solidFill>
              <a:srgbClr val="CE1C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007510" y="3760314"/>
            <a:ext cx="108552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61" y="2520620"/>
            <a:ext cx="1089122" cy="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448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Contents	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949325" y="1169153"/>
            <a:ext cx="7700963" cy="501173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Machine Learning Overview</a:t>
            </a:r>
            <a:endParaRPr lang="en-US" altLang="en-US" sz="24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Machine Learning for Bridge Modelling</a:t>
            </a: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Machine Learning for Manufacturing</a:t>
            </a:r>
            <a:endParaRPr lang="en-US" altLang="en-US" sz="2400" dirty="0">
              <a:latin typeface="Arial" charset="0"/>
              <a:ea typeface="ＭＳ Ｐゴシック" charset="-128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en-US" sz="2400" dirty="0">
                <a:latin typeface="Arial" charset="0"/>
                <a:ea typeface="ＭＳ Ｐゴシック" charset="-128"/>
              </a:rPr>
              <a:t>Looking to the Future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</p:spPr>
        <p:txBody>
          <a:bodyPr/>
          <a:lstStyle/>
          <a:p>
            <a:r>
              <a:rPr lang="en-US" dirty="0" smtClean="0"/>
              <a:t>Tool Condition Monitoring: Predictions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92" y="989079"/>
            <a:ext cx="6198829" cy="36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73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7832" y="957847"/>
            <a:ext cx="7700963" cy="3759042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  <a:buFont typeface="Arial" charset="0"/>
              <a:buChar char="•"/>
            </a:pPr>
            <a:r>
              <a:rPr lang="en-US" dirty="0" smtClean="0"/>
              <a:t>Real-time learning for bridge model</a:t>
            </a:r>
          </a:p>
          <a:p>
            <a:pPr>
              <a:lnSpc>
                <a:spcPct val="300000"/>
              </a:lnSpc>
              <a:buFont typeface="Arial" charset="0"/>
              <a:buChar char="•"/>
            </a:pPr>
            <a:r>
              <a:rPr lang="en-US" dirty="0" smtClean="0"/>
              <a:t>Prediction of traffic load</a:t>
            </a:r>
          </a:p>
          <a:p>
            <a:pPr>
              <a:lnSpc>
                <a:spcPct val="300000"/>
              </a:lnSpc>
              <a:buFont typeface="Arial" charset="0"/>
              <a:buChar char="•"/>
            </a:pPr>
            <a:r>
              <a:rPr lang="en-US" dirty="0" smtClean="0"/>
              <a:t>Predicting Milling Energy Consumption</a:t>
            </a:r>
          </a:p>
          <a:p>
            <a:pPr>
              <a:lnSpc>
                <a:spcPct val="300000"/>
              </a:lnSpc>
              <a:buFont typeface="Arial" charset="0"/>
              <a:buChar char="•"/>
            </a:pPr>
            <a:r>
              <a:rPr lang="en-US" dirty="0" smtClean="0"/>
              <a:t>Sharing and Distributing Models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265" b="15598"/>
          <a:stretch/>
        </p:blipFill>
        <p:spPr>
          <a:xfrm>
            <a:off x="948776" y="1179871"/>
            <a:ext cx="1344807" cy="727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23975" r="17564" b="6967"/>
          <a:stretch/>
        </p:blipFill>
        <p:spPr>
          <a:xfrm>
            <a:off x="948775" y="2031122"/>
            <a:ext cx="1344808" cy="825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620" t="3335" r="4632" b="3249"/>
          <a:stretch/>
        </p:blipFill>
        <p:spPr>
          <a:xfrm>
            <a:off x="948776" y="2980696"/>
            <a:ext cx="1339920" cy="726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7" y="3831946"/>
            <a:ext cx="1346200" cy="7239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32445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009" y="2296492"/>
            <a:ext cx="7707862" cy="488024"/>
          </a:xfrm>
        </p:spPr>
        <p:txBody>
          <a:bodyPr/>
          <a:lstStyle/>
          <a:p>
            <a:r>
              <a:rPr lang="en-US" sz="4000" dirty="0" smtClean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224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18" b="250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97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Introduction: </a:t>
            </a:r>
            <a:r>
              <a:rPr lang="en-US" altLang="en-US" dirty="0">
                <a:latin typeface="Arial" charset="0"/>
                <a:ea typeface="ＭＳ Ｐゴシック" charset="-128"/>
              </a:rPr>
              <a:t>Bridge Acceleration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949325" y="3943680"/>
            <a:ext cx="7747418" cy="553368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How do we predict the acceleration at the midpoint?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473" r="440" b="21656"/>
          <a:stretch/>
        </p:blipFill>
        <p:spPr>
          <a:xfrm>
            <a:off x="1814901" y="969215"/>
            <a:ext cx="5938450" cy="28125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634" y="4428139"/>
            <a:ext cx="3139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dirty="0">
                <a:latin typeface="Arial" charset="0"/>
              </a:rPr>
              <a:t>(under traffic load)</a:t>
            </a:r>
          </a:p>
        </p:txBody>
      </p:sp>
    </p:spTree>
    <p:extLst>
      <p:ext uri="{BB962C8B-B14F-4D97-AF65-F5344CB8AC3E}">
        <p14:creationId xmlns:p14="http://schemas.microsoft.com/office/powerpoint/2010/main" val="140029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Introduction: Simplified system</a:t>
            </a:r>
            <a:endParaRPr lang="en-US" dirty="0"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119772" y="4026617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𝑚𝑎𝑥</m:t>
                          </m:r>
                        </m:sub>
                      </m:sSub>
                      <m:r>
                        <a:rPr lang="el-GR" altLang="en-US" sz="360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=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𝑓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 </m:t>
                          </m:r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𝑏𝑒𝑎𝑚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)…)</m:t>
                      </m:r>
                    </m:oMath>
                  </m:oMathPara>
                </a14:m>
                <a:endParaRPr lang="en-US" altLang="en-US" sz="3600" dirty="0" smtClean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1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119772" y="4026617"/>
                <a:ext cx="7747418" cy="553368"/>
              </a:xfrm>
              <a:blipFill rotWithShape="0">
                <a:blip r:embed="rId3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969215"/>
            <a:ext cx="2582523" cy="19368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59" y="969215"/>
            <a:ext cx="3227693" cy="244061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2998871" y="3543515"/>
            <a:ext cx="0" cy="483102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Introduction: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Finite Element Approach</a:t>
            </a:r>
            <a:endParaRPr lang="en-US" dirty="0"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176922" y="4026617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𝑥</m:t>
                          </m:r>
                        </m:e>
                      </m:acc>
                      <m:r>
                        <a:rPr lang="en-US" altLang="en-US" sz="36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6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6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)=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𝑓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 </m:t>
                          </m:r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𝑏𝑒𝑎𝑚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)…)</m:t>
                      </m:r>
                    </m:oMath>
                  </m:oMathPara>
                </a14:m>
                <a:endParaRPr lang="en-US" altLang="en-US" sz="3600" dirty="0" smtClean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1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176922" y="4026617"/>
                <a:ext cx="7747418" cy="553368"/>
              </a:xfrm>
              <a:blipFill rotWithShape="0">
                <a:blip r:embed="rId3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969215"/>
            <a:ext cx="2582523" cy="193689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2998871" y="3543515"/>
            <a:ext cx="0" cy="483102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72" y="933744"/>
            <a:ext cx="3981920" cy="25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37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Introduction: Problems with Classical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Approach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3921752" y="1363409"/>
            <a:ext cx="6399741" cy="457109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Complicated Sections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7" b="14058"/>
          <a:stretch/>
        </p:blipFill>
        <p:spPr>
          <a:xfrm>
            <a:off x="949325" y="2423935"/>
            <a:ext cx="2365376" cy="1038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950"/>
          <a:stretch/>
        </p:blipFill>
        <p:spPr>
          <a:xfrm>
            <a:off x="949324" y="3653909"/>
            <a:ext cx="2365375" cy="1241941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3921751" y="2371742"/>
            <a:ext cx="6399741" cy="457109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Material Degradation</a:t>
            </a:r>
          </a:p>
          <a:p>
            <a:pPr marL="0" lvl="1" indent="0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Section Loss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921751" y="4009976"/>
            <a:ext cx="6399741" cy="457109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4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 Situ tests are difficult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8" b="7141"/>
          <a:stretch/>
        </p:blipFill>
        <p:spPr>
          <a:xfrm>
            <a:off x="949325" y="970172"/>
            <a:ext cx="2365375" cy="133131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 Machine Learning: Learning Parameters</a:t>
            </a:r>
            <a:endParaRPr lang="en-US" dirty="0"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-135545" y="3760878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𝑥</m:t>
                          </m:r>
                        </m:e>
                      </m:acc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)=</m:t>
                      </m:r>
                      <m:sSub>
                        <m:sSubPr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sSub>
                        <m:sSubPr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d>
                        <m:dPr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𝑡</m:t>
                          </m:r>
                        </m:e>
                      </m:d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 </m:t>
                          </m:r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))</m:t>
                      </m:r>
                    </m:oMath>
                  </m:oMathPara>
                </a14:m>
                <a:endParaRPr lang="en-US" altLang="en-US" sz="2000" dirty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30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-135545" y="3760878"/>
                <a:ext cx="7747418" cy="553368"/>
              </a:xfrm>
              <a:blipFill rotWithShape="0">
                <a:blip r:embed="rId3"/>
                <a:stretch>
                  <a:fillRect t="-70330" b="-6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4"/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633665" y="4224222"/>
                <a:ext cx="6721162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altLang="en-US" sz="2000" b="1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en-US" sz="2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𝜽</m:t>
                              </m:r>
                            </m:e>
                          </m:acc>
                        </m:e>
                        <m:sub>
                          <m:r>
                            <a:rPr lang="en-AU" alt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𝑏𝑟𝑖𝑑𝑔𝑒</m:t>
                          </m:r>
                        </m:sub>
                      </m:sSub>
                      <m:r>
                        <a:rPr lang="el-GR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=</m:t>
                      </m:r>
                      <m:sSup>
                        <m:sSupPr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𝑚𝑖𝑑𝑝𝑜𝑖𝑛𝑡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,…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en-US" sz="2000" dirty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31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633665" y="4224222"/>
                <a:ext cx="6721162" cy="553368"/>
              </a:xfr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4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2948692" y="3335327"/>
                <a:ext cx="1349457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>
                          <a:solidFill>
                            <a:srgbClr val="8C1515"/>
                          </a:solidFill>
                          <a:latin typeface="Cambria Math" charset="0"/>
                          <a:ea typeface="ＭＳ Ｐゴシック" charset="-128"/>
                        </a:rPr>
                        <m:t>𝐿𝑒𝑎𝑟𝑛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 xmlns="">
          <p:sp>
            <p:nvSpPr>
              <p:cNvPr id="19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2948692" y="3335327"/>
                <a:ext cx="1349457" cy="55336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3494" y="1042064"/>
            <a:ext cx="2239153" cy="167936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174001" y="3277776"/>
            <a:ext cx="0" cy="483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528017" y="1753117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80417" y="1749261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836673" y="1731899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9073" y="1716468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133755" y="1710685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313164" y="1693319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8"/>
          <a:stretch/>
        </p:blipFill>
        <p:spPr>
          <a:xfrm>
            <a:off x="843185" y="806764"/>
            <a:ext cx="4604584" cy="24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6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ea typeface="ＭＳ Ｐゴシック" charset="-128"/>
              </a:rPr>
              <a:t> Machine Learning: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Advantages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929661" y="1179182"/>
            <a:ext cx="9263145" cy="5011737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600" kern="1200" cap="small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Advantages</a:t>
            </a:r>
          </a:p>
          <a:p>
            <a:pPr lvl="2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Do not need to make assumptions about system properties</a:t>
            </a:r>
          </a:p>
          <a:p>
            <a:pPr lvl="2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Predictions can be very accurate (&lt; %3 Error)</a:t>
            </a:r>
          </a:p>
          <a:p>
            <a:pPr lvl="1"/>
            <a:endParaRPr lang="en-US" altLang="en-US" sz="2000" dirty="0" smtClean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Disadvantages</a:t>
            </a:r>
          </a:p>
          <a:p>
            <a:pPr lvl="2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Collecting training data is hard</a:t>
            </a:r>
          </a:p>
          <a:p>
            <a:pPr lvl="2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Some parameters (E,I) are difficult to infer</a:t>
            </a:r>
          </a:p>
          <a:p>
            <a:pPr lvl="2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Physical meaning of parameters is lost</a:t>
            </a:r>
            <a:endParaRPr lang="en-US" altLang="en-US" sz="20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804738" y="2009776"/>
            <a:ext cx="2756548" cy="926306"/>
          </a:xfrm>
        </p:spPr>
        <p:txBody>
          <a:bodyPr/>
          <a:lstStyle/>
          <a:p>
            <a:r>
              <a:rPr lang="en-US" altLang="en-US" sz="2850" dirty="0">
                <a:latin typeface="Arial" charset="0"/>
                <a:ea typeface="ＭＳ Ｐゴシック" charset="-128"/>
              </a:rPr>
              <a:t>Detecting Acceleration Anomalies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345531" y="2936081"/>
            <a:ext cx="2215754" cy="9334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Real-Time Machine Learning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r="12508"/>
          <a:stretch>
            <a:fillRect/>
          </a:stretch>
        </p:blipFill>
        <p:spPr>
          <a:xfrm>
            <a:off x="4642246" y="1655426"/>
            <a:ext cx="1783080" cy="1715679"/>
          </a:xfrm>
        </p:spPr>
      </p:pic>
    </p:spTree>
    <p:extLst>
      <p:ext uri="{BB962C8B-B14F-4D97-AF65-F5344CB8AC3E}">
        <p14:creationId xmlns:p14="http://schemas.microsoft.com/office/powerpoint/2010/main" val="700590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SU_Preso_16x9_v7</Template>
  <TotalTime>377</TotalTime>
  <Words>300</Words>
  <Application>Microsoft Macintosh PowerPoint</Application>
  <PresentationFormat>On-screen Show (16:9)</PresentationFormat>
  <Paragraphs>107</Paragraphs>
  <Slides>23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Cambria Math</vt:lpstr>
      <vt:lpstr>ＭＳ Ｐゴシック</vt:lpstr>
      <vt:lpstr>Source Sans Pro</vt:lpstr>
      <vt:lpstr>Source Sans Pro Semibold</vt:lpstr>
      <vt:lpstr>Wingdings</vt:lpstr>
      <vt:lpstr>SU_Preso_16x9_v6</vt:lpstr>
      <vt:lpstr>SU_Template_TopBar</vt:lpstr>
      <vt:lpstr>Real-Time Machine Learning as a way to Optimize Civil and Mechanical Systems</vt:lpstr>
      <vt:lpstr>Contents </vt:lpstr>
      <vt:lpstr>Introduction: Bridge Acceleration</vt:lpstr>
      <vt:lpstr>Introduction: Simplified system</vt:lpstr>
      <vt:lpstr>Introduction: Finite Element Approach</vt:lpstr>
      <vt:lpstr>Introduction: Problems with Classical Approach</vt:lpstr>
      <vt:lpstr> Machine Learning: Learning Parameters</vt:lpstr>
      <vt:lpstr> Machine Learning: Advantages</vt:lpstr>
      <vt:lpstr>Detecting Acceleration Anomalies</vt:lpstr>
      <vt:lpstr>Detecting Anomalies: Overview</vt:lpstr>
      <vt:lpstr>Detecting Anomalies: Strategy</vt:lpstr>
      <vt:lpstr> Detecting Anomalies: SVM</vt:lpstr>
      <vt:lpstr>PowerPoint Presentation</vt:lpstr>
      <vt:lpstr>Tool Condition Prediction</vt:lpstr>
      <vt:lpstr>PowerPoint Presentation</vt:lpstr>
      <vt:lpstr>Tool Condition Monitoring: Defining Wear</vt:lpstr>
      <vt:lpstr>Tool Condition Monitoring: Collecting Data</vt:lpstr>
      <vt:lpstr>Tool Condition Monitoring: Acceleration</vt:lpstr>
      <vt:lpstr>Tool Condition Monitoring: Audio</vt:lpstr>
      <vt:lpstr>Tool Condition Monitoring: Predictions</vt:lpstr>
      <vt:lpstr>Future work</vt:lpstr>
      <vt:lpstr>Questions?</vt:lpstr>
      <vt:lpstr>PowerPoint Presentation</vt:lpstr>
    </vt:vector>
  </TitlesOfParts>
  <Company/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Max Ferguson</dc:creator>
  <dc:description>2012 PowerPoint template redesign</dc:description>
  <cp:lastModifiedBy>Max Ferguson</cp:lastModifiedBy>
  <cp:revision>20</cp:revision>
  <dcterms:created xsi:type="dcterms:W3CDTF">2016-10-14T02:56:05Z</dcterms:created>
  <dcterms:modified xsi:type="dcterms:W3CDTF">2016-10-20T02:56:16Z</dcterms:modified>
</cp:coreProperties>
</file>